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283" r:id="rId3"/>
    <p:sldId id="285" r:id="rId4"/>
    <p:sldId id="257" r:id="rId5"/>
    <p:sldId id="290" r:id="rId6"/>
    <p:sldId id="258" r:id="rId7"/>
    <p:sldId id="260" r:id="rId8"/>
    <p:sldId id="261" r:id="rId9"/>
    <p:sldId id="263" r:id="rId10"/>
    <p:sldId id="298" r:id="rId11"/>
    <p:sldId id="299" r:id="rId12"/>
    <p:sldId id="300" r:id="rId13"/>
    <p:sldId id="296" r:id="rId14"/>
    <p:sldId id="301" r:id="rId15"/>
    <p:sldId id="302" r:id="rId16"/>
    <p:sldId id="303" r:id="rId17"/>
    <p:sldId id="304" r:id="rId18"/>
    <p:sldId id="305" r:id="rId19"/>
    <p:sldId id="264" r:id="rId20"/>
    <p:sldId id="265" r:id="rId21"/>
    <p:sldId id="266" r:id="rId22"/>
    <p:sldId id="307" r:id="rId23"/>
    <p:sldId id="286" r:id="rId24"/>
    <p:sldId id="306" r:id="rId25"/>
    <p:sldId id="287" r:id="rId26"/>
    <p:sldId id="288" r:id="rId27"/>
    <p:sldId id="292" r:id="rId28"/>
    <p:sldId id="295" r:id="rId29"/>
    <p:sldId id="294" r:id="rId30"/>
    <p:sldId id="293" r:id="rId31"/>
    <p:sldId id="291" r:id="rId32"/>
    <p:sldId id="289" r:id="rId33"/>
    <p:sldId id="308" r:id="rId34"/>
    <p:sldId id="309" r:id="rId35"/>
    <p:sldId id="267" r:id="rId36"/>
    <p:sldId id="268" r:id="rId37"/>
    <p:sldId id="259" r:id="rId38"/>
    <p:sldId id="269" r:id="rId39"/>
    <p:sldId id="262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4" r:id="rId52"/>
    <p:sldId id="28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3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569A-2C14-4B47-90A1-E3546D9D2DDA}" type="datetimeFigureOut">
              <a:rPr lang="nl-NL" smtClean="0"/>
              <a:t>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9755-DE69-491A-B041-052B4EC9B4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8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Salie, lipbloemig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94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Ossetong</a:t>
            </a:r>
            <a:r>
              <a:rPr lang="nl-NL" dirty="0" smtClean="0"/>
              <a:t> ruwbladige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75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Gewone </a:t>
            </a:r>
            <a:r>
              <a:rPr lang="nl-NL" dirty="0" err="1" smtClean="0"/>
              <a:t>brunel</a:t>
            </a:r>
            <a:r>
              <a:rPr lang="nl-NL" dirty="0" smtClean="0"/>
              <a:t> (lipbloemige)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70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Bitterzoet, nachtschade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76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Lupine (vlinderbloemige)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99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Pinksterbloem (kruisbloemig)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9755-DE69-491A-B041-052B4EC9B4B9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1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53086CD-EBA0-4D57-B3D7-A1C340FDC6E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995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5A94868-7CFA-47DC-A835-162A4132A97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48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l.wikipedia.org/wiki/Bestand:Lintbloem.pn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nl/imgres?imgurl=http://natuurlogboek.web-log.nl/photos/uncategorized/030407paardenbloemen.jpg&amp;imgrefurl=http://natuurlogboek.web-log.nl/natuurlogboek/2007/04/dinssdag_3_apri.html&amp;usg=__Ys7ha1HLA5CZhSgRxG1vN8AIz2M=&amp;h=600&amp;w=800&amp;sz=138&amp;hl=nl&amp;start=2&amp;tbnid=fQqy8NoOZ_FzBM:&amp;tbnh=107&amp;tbnw=143&amp;prev=/images?q%3Dpaardenbloemen%26gbv%3D2%26hl%3Dnl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nl.wikipedia.org/wiki/Bestand:Loewenzahn_pae.jpg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nl.wikipedia.org/wiki/Bestand:Illustration_Hypochoeris_radicata0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nl.wikipedia.org/wiki/Bestand:VertakteLeeuwentand0834.jpg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l.wikipedia.org/wiki/Bestand:Buisbloem.pn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nl/imgres?imgurl=http://vogeldagboek.nl/html/Afbeeldingen/Margriet/Margriet060505.JPG&amp;imgrefurl=http://vogeldagboek.nl/html/Vogeldagboek/2005/Mei05_06.html&amp;usg=__4Eiy8fZLZdp98YHZs1amzyWITuA=&amp;h=355&amp;w=454&amp;sz=54&amp;hl=nl&amp;start=5&amp;tbnid=EU7tNhw0CdHonM:&amp;tbnh=100&amp;tbnw=128&amp;prev=/images?q%3Dmargriet%26gbv%3D2%26hl%3Dn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nl/imgres?imgurl=http://www.bioplek.org/organismen/planten/kruiskruid2.jpg&amp;imgrefurl=http://www.bioplek.org/organismen/planten/kleinkruiskruid.html&amp;usg=__OeryuFSXdpiWuC2M6NjzAsRQ8lI=&amp;h=425&amp;w=640&amp;sz=29&amp;hl=nl&amp;start=4&amp;tbnid=TOXjeIdzdERdqM:&amp;tbnh=91&amp;tbnw=137&amp;prev=/images?q%3Dklein%2Bkruiskruid%26gbv%3D2%26hl%3Dnl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google.nl/imgres?imgurl=http://2.bp.blogspot.com/_wMx8vOpLTqA/ShG83DrGhaI/AAAAAAAAAA4/4qdJ0CQi4M8/s400/Schijfkamille%2B19-04-2009%2B013.jpg&amp;imgrefurl=http://plantenwerkstuk.blogspot.com/&amp;usg=__kHtPhmpUWvSfEEY1sqcLLagPLoc=&amp;h=381&amp;w=400&amp;sz=37&amp;hl=nl&amp;start=9&amp;tbnid=eSU8V5NltBBjBM:&amp;tbnh=118&amp;tbnw=124&amp;prev=/images?q%3Dschijfkamille%26gbv%3D2%26hl%3Dn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images.google.nl/imgres?imgurl=http://www.ideboda.nl/herbarium/compositae/kleinkruiskruidscan200.jpg&amp;imgrefurl=http://www.ideboda.nl/herbarium/compositae/kleinkruiskruid.html&amp;usg=__73EJbn60aCpyATBUftl3L9-fdmg=&amp;h=493&amp;w=604&amp;sz=55&amp;hl=nl&amp;start=2&amp;tbnid=bWE0LM6cuUMvkM:&amp;tbnh=110&amp;tbnw=135&amp;prev=/images?q%3Dklein%2Bkruiskruid%26gbv%3D2%26hl%3Dnl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google.nl/imgres?imgurl=http://upload.wikimedia.org/wikipedia/commons/thumb/d/d6/Matricaria_discoidea.jpeg/280px-Matricaria_discoidea.jpeg&amp;imgrefurl=http://nl.wikipedia.org/wiki/Schijfkamille&amp;usg=__189-01ZsF0I1iZ91IKcxOZ7JjU0=&amp;h=200&amp;w=280&amp;sz=13&amp;hl=nl&amp;start=18&amp;tbnid=QLww4vL9oqQhBM:&amp;tbnh=81&amp;tbnw=114&amp;prev=/images?q%3Dschijfkamille%26gbv%3D2%26hl%3Dnl" TargetMode="Externa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8.jpeg"/><Relationship Id="rId2" Type="http://schemas.openxmlformats.org/officeDocument/2006/relationships/hyperlink" Target="http://images.google.nl/imgres?imgurl=http://vogeldagboek.nl/html/Afbeeldingen/Margriet/Margriet060505.JPG&amp;imgrefurl=http://vogeldagboek.nl/html/Vogeldagboek/2005/Mei05_06.html&amp;usg=__4Eiy8fZLZdp98YHZs1amzyWITuA=&amp;h=355&amp;w=454&amp;sz=54&amp;hl=nl&amp;start=5&amp;tbnid=EU7tNhw0CdHonM:&amp;tbnh=100&amp;tbnw=128&amp;prev=/images?q%3Dmargriet%26gbv%3D2%26hl%3Dn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nl.wikipedia.org/wiki/Bestand:Tussilago-farfara-closeup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ages.google.nl/imgres?imgurl=http://vogeldagboek.nl/html/Afbeeldingen2/Korenbloem/Korenbloem220606.JPG&amp;imgrefurl=http://vogeldagboek.nl/html/Vogeldagboek/2006/Jun06_23.html&amp;usg=__zMku2P-U0pGqVmypI08ryK8IaIY=&amp;h=498&amp;w=454&amp;sz=76&amp;hl=nl&amp;start=1&amp;tbnid=f8i1AzuFgEFwDM:&amp;tbnh=130&amp;tbnw=119&amp;prev=/images?q%3Dkorenbloem%26gbv%3D2%26hl%3Dn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jpeg"/><Relationship Id="rId4" Type="http://schemas.openxmlformats.org/officeDocument/2006/relationships/hyperlink" Target="http://nl.wikipedia.org/wiki/Bestand:Paardebloem_zaadpluis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Plantenfamilies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24 meest voorkomende families in </a:t>
            </a:r>
            <a:r>
              <a:rPr lang="nl-NL" dirty="0" err="1" smtClean="0"/>
              <a:t>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4" y="0"/>
            <a:ext cx="5303036" cy="34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8385175" cy="863600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196975"/>
            <a:ext cx="8893175" cy="5327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nl-NL" b="1" u="sng">
                <a:latin typeface="Arial" panose="020B0604020202020204" pitchFamily="34" charset="0"/>
              </a:rPr>
              <a:t>ALGEMENE KENMERKEN</a:t>
            </a:r>
            <a:r>
              <a:rPr lang="nl-NL" altLang="nl-NL" b="1">
                <a:latin typeface="Arial" panose="020B0604020202020204" pitchFamily="34" charset="0"/>
              </a:rPr>
              <a:t>: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Naast orchideeën, </a:t>
            </a:r>
            <a:r>
              <a:rPr lang="nl-NL" altLang="nl-NL" sz="2800" b="1">
                <a:latin typeface="Arial" panose="020B0604020202020204" pitchFamily="34" charset="0"/>
              </a:rPr>
              <a:t>grootste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plantenfamilie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Wereldwijd: </a:t>
            </a:r>
            <a:r>
              <a:rPr lang="nl-NL" altLang="nl-NL" sz="2800" b="1" u="sng">
                <a:solidFill>
                  <a:srgbClr val="FFFF00"/>
                </a:solidFill>
                <a:latin typeface="Arial" panose="020B0604020202020204" pitchFamily="34" charset="0"/>
              </a:rPr>
              <a:t>+ </a:t>
            </a:r>
            <a:r>
              <a:rPr lang="nl-NL" altLang="nl-NL" sz="2800" b="1">
                <a:latin typeface="Arial" panose="020B0604020202020204" pitchFamily="34" charset="0"/>
              </a:rPr>
              <a:t>25.000 soorten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Ongeveer </a:t>
            </a:r>
            <a:r>
              <a:rPr lang="nl-NL" altLang="nl-NL" sz="2800" b="1">
                <a:latin typeface="Arial" panose="020B0604020202020204" pitchFamily="34" charset="0"/>
              </a:rPr>
              <a:t>0.5%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daarvan komt voor in </a:t>
            </a:r>
            <a:r>
              <a:rPr lang="nl-NL" altLang="nl-NL" sz="2800" b="1">
                <a:latin typeface="Arial" panose="020B0604020202020204" pitchFamily="34" charset="0"/>
              </a:rPr>
              <a:t>Nederland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In Nederland zijn het vrijwel uitsluitend </a:t>
            </a:r>
            <a:r>
              <a:rPr lang="nl-NL" altLang="nl-NL" sz="2800" b="1">
                <a:latin typeface="Arial" panose="020B0604020202020204" pitchFamily="34" charset="0"/>
              </a:rPr>
              <a:t>kruiden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De bloeiwijze is een </a:t>
            </a:r>
            <a:r>
              <a:rPr lang="nl-NL" altLang="nl-NL" sz="2800" b="1">
                <a:latin typeface="Arial" panose="020B0604020202020204" pitchFamily="34" charset="0"/>
              </a:rPr>
              <a:t>schijnbloem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Determinatie:</a:t>
            </a:r>
          </a:p>
          <a:p>
            <a:pPr lvl="1"/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Wel of niet een composiet is </a:t>
            </a:r>
            <a:r>
              <a:rPr lang="nl-NL" altLang="nl-NL" sz="2400" b="1">
                <a:latin typeface="Arial" panose="020B0604020202020204" pitchFamily="34" charset="0"/>
              </a:rPr>
              <a:t>eenvoudig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 te zien</a:t>
            </a:r>
          </a:p>
          <a:p>
            <a:pPr lvl="1"/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Welke soort is een stuk </a:t>
            </a:r>
            <a:r>
              <a:rPr lang="nl-NL" altLang="nl-NL" sz="2400" b="1">
                <a:latin typeface="Arial" panose="020B0604020202020204" pitchFamily="34" charset="0"/>
              </a:rPr>
              <a:t>lastiger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 om te bepalen</a:t>
            </a:r>
          </a:p>
        </p:txBody>
      </p:sp>
    </p:spTree>
    <p:extLst>
      <p:ext uri="{BB962C8B-B14F-4D97-AF65-F5344CB8AC3E}">
        <p14:creationId xmlns:p14="http://schemas.microsoft.com/office/powerpoint/2010/main" val="18426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8385175" cy="863600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981076"/>
            <a:ext cx="8893175" cy="5876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nl-NL" b="1" u="sng">
                <a:latin typeface="Arial" panose="020B0604020202020204" pitchFamily="34" charset="0"/>
              </a:rPr>
              <a:t>BLOEIWIJZE</a:t>
            </a:r>
            <a:r>
              <a:rPr lang="nl-NL" altLang="nl-NL" b="1">
                <a:latin typeface="Arial" panose="020B0604020202020204" pitchFamily="34" charset="0"/>
              </a:rPr>
              <a:t>: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Bloemen hebben vergaande</a:t>
            </a:r>
            <a:r>
              <a:rPr lang="nl-NL" altLang="nl-NL" sz="2800" b="1">
                <a:latin typeface="Arial" panose="020B0604020202020204" pitchFamily="34" charset="0"/>
              </a:rPr>
              <a:t> specialisaties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De bloeiwijze noemt men een </a:t>
            </a:r>
            <a:r>
              <a:rPr lang="nl-NL" altLang="nl-NL" sz="2800" b="1">
                <a:latin typeface="Arial" panose="020B0604020202020204" pitchFamily="34" charset="0"/>
              </a:rPr>
              <a:t>hoofdje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Dit hoofdje is in feite een </a:t>
            </a:r>
            <a:r>
              <a:rPr lang="nl-NL" altLang="nl-NL" sz="2800" b="1">
                <a:latin typeface="Arial" panose="020B0604020202020204" pitchFamily="34" charset="0"/>
              </a:rPr>
              <a:t>schijnbloem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Deelbloempjes kunnen </a:t>
            </a:r>
            <a:r>
              <a:rPr lang="nl-NL" altLang="nl-NL" sz="2800" b="1">
                <a:latin typeface="Arial" panose="020B0604020202020204" pitchFamily="34" charset="0"/>
              </a:rPr>
              <a:t>tweeslachtig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nl-NL" altLang="nl-NL" sz="2800" b="1">
                <a:latin typeface="Arial" panose="020B0604020202020204" pitchFamily="34" charset="0"/>
              </a:rPr>
              <a:t>vrouwelijk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nl-NL" altLang="nl-NL" sz="2800" b="1">
                <a:latin typeface="Arial" panose="020B0604020202020204" pitchFamily="34" charset="0"/>
              </a:rPr>
              <a:t>mannelijk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en </a:t>
            </a:r>
            <a:r>
              <a:rPr lang="nl-NL" altLang="nl-NL" sz="2800" b="1">
                <a:latin typeface="Arial" panose="020B0604020202020204" pitchFamily="34" charset="0"/>
              </a:rPr>
              <a:t>geslachtsloos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zijn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Hoofdje bestaat doorgaans uit:</a:t>
            </a:r>
          </a:p>
          <a:p>
            <a:pPr lvl="1"/>
            <a:r>
              <a:rPr lang="nl-NL" altLang="nl-NL" sz="2400" b="1">
                <a:latin typeface="Arial" panose="020B0604020202020204" pitchFamily="34" charset="0"/>
              </a:rPr>
              <a:t>Bloemhoofdjesbodem 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(soms met stroschubben)</a:t>
            </a:r>
          </a:p>
          <a:p>
            <a:pPr lvl="1"/>
            <a:r>
              <a:rPr lang="nl-NL" altLang="nl-NL" sz="2400" b="1">
                <a:latin typeface="Arial" panose="020B0604020202020204" pitchFamily="34" charset="0"/>
              </a:rPr>
              <a:t>Omwindselblaadjes 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(dit zijn geen kelkblaadjes)</a:t>
            </a:r>
          </a:p>
          <a:p>
            <a:pPr lvl="1"/>
            <a:r>
              <a:rPr lang="nl-NL" altLang="nl-NL" sz="2400" b="1">
                <a:latin typeface="Arial" panose="020B0604020202020204" pitchFamily="34" charset="0"/>
              </a:rPr>
              <a:t>Sterk gereduceerde bloemetjes</a:t>
            </a:r>
            <a:br>
              <a:rPr lang="nl-NL" altLang="nl-NL" sz="2400" b="1">
                <a:latin typeface="Arial" panose="020B0604020202020204" pitchFamily="34" charset="0"/>
              </a:rPr>
            </a:b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nl-NL" altLang="nl-NL" sz="2400" b="1">
                <a:latin typeface="Arial" panose="020B0604020202020204" pitchFamily="34" charset="0"/>
              </a:rPr>
              <a:t>buisbloemen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 en/of </a:t>
            </a:r>
            <a:r>
              <a:rPr lang="nl-NL" altLang="nl-NL" sz="2400" b="1">
                <a:latin typeface="Arial" panose="020B0604020202020204" pitchFamily="34" charset="0"/>
              </a:rPr>
              <a:t>straalbloemen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 en/of </a:t>
            </a:r>
            <a:r>
              <a:rPr lang="nl-NL" altLang="nl-NL" sz="2400" b="1">
                <a:latin typeface="Arial" panose="020B0604020202020204" pitchFamily="34" charset="0"/>
              </a:rPr>
              <a:t>lintbloemen</a:t>
            </a:r>
            <a:r>
              <a:rPr lang="nl-NL" altLang="nl-NL" sz="2400" b="1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21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47725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96976"/>
            <a:ext cx="6300788" cy="56610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nl-NL" sz="2800" b="1" u="sng">
                <a:latin typeface="Arial" panose="020B0604020202020204" pitchFamily="34" charset="0"/>
              </a:rPr>
              <a:t>LINTBLOEM</a:t>
            </a:r>
            <a:r>
              <a:rPr lang="nl-NL" altLang="nl-NL" sz="2800" b="1">
                <a:latin typeface="Arial" panose="020B0604020202020204" pitchFamily="34" charset="0"/>
              </a:rPr>
              <a:t>:</a:t>
            </a:r>
            <a:br>
              <a:rPr lang="nl-NL" altLang="nl-NL" sz="2800" b="1">
                <a:latin typeface="Arial" panose="020B0604020202020204" pitchFamily="34" charset="0"/>
              </a:rPr>
            </a:br>
            <a:endParaRPr lang="nl-NL" altLang="nl-NL" sz="2800" b="1">
              <a:latin typeface="Arial" panose="020B0604020202020204" pitchFamily="34" charset="0"/>
            </a:endParaRP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Bloemkroon vergroeid tot een enkel kroonblad (</a:t>
            </a:r>
            <a:r>
              <a:rPr lang="nl-NL" altLang="nl-NL" sz="2800" b="1">
                <a:latin typeface="Arial" panose="020B0604020202020204" pitchFamily="34" charset="0"/>
              </a:rPr>
              <a:t>het lint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Bloem: </a:t>
            </a:r>
            <a:r>
              <a:rPr lang="nl-NL" altLang="nl-NL" sz="2800" b="1">
                <a:latin typeface="Arial" panose="020B0604020202020204" pitchFamily="34" charset="0"/>
              </a:rPr>
              <a:t>tweeslachtig</a:t>
            </a:r>
          </a:p>
          <a:p>
            <a:r>
              <a:rPr lang="nl-NL" altLang="nl-NL" sz="2800" b="1">
                <a:latin typeface="Arial" panose="020B0604020202020204" pitchFamily="34" charset="0"/>
              </a:rPr>
              <a:t>Helmhokjes vergroeid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tot een soort koker rondom de stijl</a:t>
            </a:r>
          </a:p>
          <a:p>
            <a:r>
              <a:rPr lang="nl-NL" altLang="nl-NL" sz="2800" b="1">
                <a:latin typeface="Arial" panose="020B0604020202020204" pitchFamily="34" charset="0"/>
              </a:rPr>
              <a:t>Pappus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: gereduceerde kelk</a:t>
            </a:r>
            <a:b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(Dit wordt later: </a:t>
            </a:r>
            <a:r>
              <a:rPr lang="nl-NL" altLang="nl-NL" sz="2800" b="1">
                <a:latin typeface="Arial" panose="020B0604020202020204" pitchFamily="34" charset="0"/>
              </a:rPr>
              <a:t>vruchtpluis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Vliesjes tussen lintbloemen heten: </a:t>
            </a:r>
            <a:r>
              <a:rPr lang="nl-NL" altLang="nl-NL" sz="2800" b="1">
                <a:latin typeface="Arial" panose="020B0604020202020204" pitchFamily="34" charset="0"/>
              </a:rPr>
              <a:t>stroschubben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2800" b="1">
              <a:latin typeface="Arial" panose="020B0604020202020204" pitchFamily="34" charset="0"/>
            </a:endParaRPr>
          </a:p>
        </p:txBody>
      </p:sp>
      <p:pic>
        <p:nvPicPr>
          <p:cNvPr id="55301" name="Picture 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4" y="836614"/>
            <a:ext cx="2676525" cy="34559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80326" y="4508500"/>
            <a:ext cx="2987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 u="sng">
                <a:solidFill>
                  <a:srgbClr val="00FF00"/>
                </a:solidFill>
                <a:latin typeface="Arial Black" panose="020B0A04020102020204" pitchFamily="34" charset="0"/>
              </a:rPr>
              <a:t>EEN LINTBLOEM:</a:t>
            </a:r>
            <a:r>
              <a:rPr lang="nl-NL" altLang="nl-NL" b="1" u="sng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nl-NL" altLang="nl-NL" b="1" u="sng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A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 = vruchtbeginsel, </a:t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B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 = pappus, </a:t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C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 = helmhokjes,</a:t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D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 = gereduceerde bloemkroon, </a:t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E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 = stijl met stamper</a:t>
            </a:r>
            <a:r>
              <a:rPr lang="nl-NL" altLang="nl-NL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9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Lintbloem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http://www.bioplek.org/organismen/planten/paardenbloem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58" y="2178983"/>
            <a:ext cx="26193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lantendelen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1293068"/>
            <a:ext cx="5030483" cy="48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6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47725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981076"/>
            <a:ext cx="8893175" cy="5445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nl-NL" b="1" u="sng">
                <a:latin typeface="Arial" panose="020B0604020202020204" pitchFamily="34" charset="0"/>
              </a:rPr>
              <a:t>MET ALLEEN LINTBLOEMEN</a:t>
            </a:r>
            <a:r>
              <a:rPr lang="nl-NL" altLang="nl-NL" b="1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57349" name="Picture 5" descr="Loewenzahn pae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005264"/>
            <a:ext cx="2063750" cy="21605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2" name="Picture 8" descr="Vertakte leeuwentand">
            <a:hlinkClick r:id="rId4" tooltip="Vertakte leeuwentand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9" y="2781301"/>
            <a:ext cx="3095625" cy="2322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5" name="Picture 11" descr="Biggenkruid (Hypochoeris radicata)">
            <a:hlinkClick r:id="rId6" tooltip="Biggenkruid (Hypochoeris radicata)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133601"/>
            <a:ext cx="266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Picture 1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00214"/>
            <a:ext cx="2160587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919288" y="3429001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FFFF00"/>
                </a:solidFill>
              </a:rPr>
              <a:t>PAARDENBLOEM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943475" y="5300663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FFFF00"/>
                </a:solidFill>
              </a:rPr>
              <a:t>LEEUWENTAND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183564" y="1628776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FFFF00"/>
                </a:solidFill>
              </a:rPr>
              <a:t>BIGGEKRUID</a:t>
            </a:r>
          </a:p>
        </p:txBody>
      </p:sp>
    </p:spTree>
    <p:extLst>
      <p:ext uri="{BB962C8B-B14F-4D97-AF65-F5344CB8AC3E}">
        <p14:creationId xmlns:p14="http://schemas.microsoft.com/office/powerpoint/2010/main" val="33067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58" grpId="0"/>
      <p:bldP spid="57359" grpId="0"/>
      <p:bldP spid="573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628775"/>
            <a:ext cx="5940425" cy="4895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nl-NL" sz="2800" b="1" u="sng">
                <a:latin typeface="Arial" panose="020B0604020202020204" pitchFamily="34" charset="0"/>
              </a:rPr>
              <a:t>BUISBLOEM</a:t>
            </a:r>
            <a:r>
              <a:rPr lang="nl-NL" altLang="nl-NL" sz="2800" b="1">
                <a:latin typeface="Arial" panose="020B0604020202020204" pitchFamily="34" charset="0"/>
              </a:rPr>
              <a:t>:</a:t>
            </a:r>
            <a:br>
              <a:rPr lang="nl-NL" altLang="nl-NL" sz="2800" b="1">
                <a:latin typeface="Arial" panose="020B0604020202020204" pitchFamily="34" charset="0"/>
              </a:rPr>
            </a:br>
            <a:endParaRPr lang="nl-NL" altLang="nl-NL" sz="2800" b="1">
              <a:latin typeface="Arial" panose="020B0604020202020204" pitchFamily="34" charset="0"/>
            </a:endParaRP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Bij een margriet: het gele hart van het bloemhoofdje</a:t>
            </a:r>
          </a:p>
          <a:p>
            <a:r>
              <a:rPr lang="nl-NL" altLang="nl-NL" sz="2800" b="1">
                <a:latin typeface="Arial" panose="020B0604020202020204" pitchFamily="34" charset="0"/>
              </a:rPr>
              <a:t>Kroon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is </a:t>
            </a:r>
            <a:r>
              <a:rPr lang="nl-NL" altLang="nl-NL" sz="2800" b="1">
                <a:latin typeface="Arial" panose="020B0604020202020204" pitchFamily="34" charset="0"/>
              </a:rPr>
              <a:t>vergroeid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tot een buis</a:t>
            </a:r>
          </a:p>
          <a:p>
            <a:r>
              <a:rPr lang="nl-NL" altLang="nl-NL" sz="2800" b="1">
                <a:latin typeface="Arial" panose="020B0604020202020204" pitchFamily="34" charset="0"/>
              </a:rPr>
              <a:t>Veelzijdig symmetrisch</a:t>
            </a:r>
          </a:p>
          <a:p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Een derde deel van Nederlandse composietenflora bestaat uit bloemhoofdjes met alleen buisbloemen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2800" b="1">
              <a:latin typeface="Arial" panose="020B0604020202020204" pitchFamily="34" charset="0"/>
            </a:endParaRPr>
          </a:p>
        </p:txBody>
      </p:sp>
      <p:pic>
        <p:nvPicPr>
          <p:cNvPr id="60424" name="Picture 8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8" y="1196976"/>
            <a:ext cx="2089150" cy="33131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08888" y="4581525"/>
            <a:ext cx="305911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u="sng">
                <a:solidFill>
                  <a:srgbClr val="00FF00"/>
                </a:solidFill>
                <a:latin typeface="Arial Black" panose="020B0A04020102020204" pitchFamily="34" charset="0"/>
              </a:rPr>
              <a:t>EEN BUISBLOEM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A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= vruchtbeginsel,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br>
              <a:rPr lang="nl-NL" altLang="nl-NL"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B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= tot buis vergroeide kroon met aan de top vier a vijf slipjes,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br>
              <a:rPr lang="nl-NL" altLang="nl-NL"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C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= helmhokjes,</a:t>
            </a:r>
            <a:b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nl-NL" altLang="nl-NL">
                <a:solidFill>
                  <a:srgbClr val="00FF00"/>
                </a:solidFill>
                <a:latin typeface="Arial Black" panose="020B0A04020102020204" pitchFamily="34" charset="0"/>
              </a:rPr>
              <a:t>D</a:t>
            </a:r>
            <a:r>
              <a:rPr lang="nl-NL" altLang="nl-NL">
                <a:latin typeface="Arial Black" panose="020B0A04020102020204" pitchFamily="34" charset="0"/>
              </a:rPr>
              <a:t> </a:t>
            </a:r>
            <a:r>
              <a:rPr lang="nl-NL" altLang="nl-NL">
                <a:solidFill>
                  <a:srgbClr val="FFFF00"/>
                </a:solidFill>
                <a:latin typeface="Arial Black" panose="020B0A04020102020204" pitchFamily="34" charset="0"/>
              </a:rPr>
              <a:t>= stijl met stamper</a:t>
            </a:r>
            <a:r>
              <a:rPr lang="nl-NL" altLang="nl-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0426" name="Picture 10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196975"/>
            <a:ext cx="1219200" cy="95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0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7786688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nl-NL" altLang="nl-NL" b="1" u="sng">
                <a:latin typeface="Arial" panose="020B0604020202020204" pitchFamily="34" charset="0"/>
              </a:rPr>
              <a:t>MET ALLEEN BUISBLOEMEN</a:t>
            </a:r>
            <a:r>
              <a:rPr lang="nl-NL" altLang="nl-NL" b="1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61454" name="Picture 14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3213100"/>
            <a:ext cx="2016125" cy="19192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855914" y="53736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latin typeface="Arial Black" panose="020B0A04020102020204" pitchFamily="34" charset="0"/>
              </a:rPr>
              <a:t>SCHIJFKAMILLE</a:t>
            </a:r>
          </a:p>
        </p:txBody>
      </p:sp>
      <p:pic>
        <p:nvPicPr>
          <p:cNvPr id="61458" name="Picture 18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9" y="3213100"/>
            <a:ext cx="2663825" cy="1892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1" name="Picture 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205039"/>
            <a:ext cx="2447925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3" name="Picture 2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941889"/>
            <a:ext cx="2519362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608889" y="443706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latin typeface="Arial Black" panose="020B0A04020102020204" pitchFamily="34" charset="0"/>
              </a:rPr>
              <a:t>KLEIN KRUISKRUID</a:t>
            </a:r>
          </a:p>
        </p:txBody>
      </p:sp>
    </p:spTree>
    <p:extLst>
      <p:ext uri="{BB962C8B-B14F-4D97-AF65-F5344CB8AC3E}">
        <p14:creationId xmlns:p14="http://schemas.microsoft.com/office/powerpoint/2010/main" val="6984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1456" grpId="0"/>
      <p:bldP spid="61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919163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844676"/>
            <a:ext cx="6372225" cy="35988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nl-NL" sz="2800" b="1" u="sng">
                <a:latin typeface="Arial" panose="020B0604020202020204" pitchFamily="34" charset="0"/>
              </a:rPr>
              <a:t>STRAALBLOEM</a:t>
            </a:r>
            <a:r>
              <a:rPr lang="nl-NL" altLang="nl-NL" sz="2800" b="1">
                <a:latin typeface="Arial" panose="020B0604020202020204" pitchFamily="34" charset="0"/>
              </a:rPr>
              <a:t>:</a:t>
            </a:r>
            <a:br>
              <a:rPr lang="nl-NL" altLang="nl-NL" sz="2800" b="1">
                <a:latin typeface="Arial" panose="020B0604020202020204" pitchFamily="34" charset="0"/>
              </a:rPr>
            </a:br>
            <a:endParaRPr lang="nl-NL" altLang="nl-NL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Bij een margriet: de </a:t>
            </a:r>
            <a:r>
              <a:rPr lang="nl-NL" altLang="nl-NL" sz="2800" b="1">
                <a:latin typeface="Arial" panose="020B0604020202020204" pitchFamily="34" charset="0"/>
              </a:rPr>
              <a:t>witte blaadjes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van het bloemhoofdje</a:t>
            </a:r>
          </a:p>
          <a:p>
            <a:pPr>
              <a:lnSpc>
                <a:spcPct val="8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Kunnen soms ook een </a:t>
            </a:r>
            <a:r>
              <a:rPr lang="nl-NL" altLang="nl-NL" sz="2800" b="1">
                <a:latin typeface="Arial" panose="020B0604020202020204" pitchFamily="34" charset="0"/>
              </a:rPr>
              <a:t>andere kleur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hebben</a:t>
            </a:r>
          </a:p>
          <a:p>
            <a:pPr>
              <a:lnSpc>
                <a:spcPct val="80000"/>
              </a:lnSpc>
            </a:pPr>
            <a:r>
              <a:rPr lang="nl-NL" altLang="nl-NL" sz="2800" b="1">
                <a:latin typeface="Arial" panose="020B0604020202020204" pitchFamily="34" charset="0"/>
              </a:rPr>
              <a:t>Kroon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is </a:t>
            </a:r>
            <a:r>
              <a:rPr lang="nl-NL" altLang="nl-NL" sz="2800" b="1">
                <a:latin typeface="Arial" panose="020B0604020202020204" pitchFamily="34" charset="0"/>
              </a:rPr>
              <a:t>vergroeid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tot een buis</a:t>
            </a:r>
          </a:p>
          <a:p>
            <a:pPr>
              <a:lnSpc>
                <a:spcPct val="8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Bloem zijn</a:t>
            </a:r>
            <a:r>
              <a:rPr lang="nl-NL" altLang="nl-NL" sz="2800" b="1">
                <a:latin typeface="Arial" panose="020B0604020202020204" pitchFamily="34" charset="0"/>
              </a:rPr>
              <a:t> 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vaak</a:t>
            </a:r>
            <a:r>
              <a:rPr lang="nl-NL" altLang="nl-NL" sz="2800" b="1">
                <a:latin typeface="Arial" panose="020B0604020202020204" pitchFamily="34" charset="0"/>
              </a:rPr>
              <a:t> vrouwelijk 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of zelfs</a:t>
            </a:r>
            <a:r>
              <a:rPr lang="nl-NL" altLang="nl-NL" sz="2800" b="1">
                <a:latin typeface="Arial" panose="020B0604020202020204" pitchFamily="34" charset="0"/>
              </a:rPr>
              <a:t> geslachtsloos</a:t>
            </a:r>
          </a:p>
          <a:p>
            <a:pPr>
              <a:lnSpc>
                <a:spcPct val="80000"/>
              </a:lnSpc>
            </a:pPr>
            <a:endParaRPr lang="nl-NL" altLang="nl-NL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NL" altLang="nl-NL" sz="2800" b="1">
              <a:latin typeface="Arial" panose="020B0604020202020204" pitchFamily="34" charset="0"/>
            </a:endParaRPr>
          </a:p>
        </p:txBody>
      </p:sp>
      <p:pic>
        <p:nvPicPr>
          <p:cNvPr id="62472" name="Picture 8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9" y="1412875"/>
            <a:ext cx="1366837" cy="1066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9" name="Picture 15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050" y="908051"/>
            <a:ext cx="1911350" cy="20875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8328025" y="321310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latin typeface="Arial Black" panose="020B0A04020102020204" pitchFamily="34" charset="0"/>
              </a:rPr>
              <a:t>KORENBLOEM</a:t>
            </a:r>
          </a:p>
        </p:txBody>
      </p:sp>
      <p:pic>
        <p:nvPicPr>
          <p:cNvPr id="62484" name="Picture 20" descr="Close up Klein hoefblad">
            <a:hlinkClick r:id="rId6" tooltip="Close up Klein hoefblad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437063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943475" y="5949951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latin typeface="Arial Black" panose="020B0A04020102020204" pitchFamily="34" charset="0"/>
              </a:rPr>
              <a:t>KLEIN HOEFBLAD</a:t>
            </a:r>
          </a:p>
        </p:txBody>
      </p:sp>
    </p:spTree>
    <p:extLst>
      <p:ext uri="{BB962C8B-B14F-4D97-AF65-F5344CB8AC3E}">
        <p14:creationId xmlns:p14="http://schemas.microsoft.com/office/powerpoint/2010/main" val="30171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82" grpId="0"/>
      <p:bldP spid="62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47725"/>
          </a:xfrm>
        </p:spPr>
        <p:txBody>
          <a:bodyPr/>
          <a:lstStyle/>
          <a:p>
            <a:r>
              <a:rPr lang="nl-NL" altLang="nl-NL" sz="4800"/>
              <a:t>COMPOSIETEN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908050"/>
            <a:ext cx="5076825" cy="594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800" b="1" u="sng">
                <a:latin typeface="Arial" panose="020B0604020202020204" pitchFamily="34" charset="0"/>
              </a:rPr>
              <a:t>VRUCHTEN</a:t>
            </a:r>
            <a:r>
              <a:rPr lang="nl-NL" altLang="nl-NL" sz="2800" b="1">
                <a:latin typeface="Arial" panose="020B0604020202020204" pitchFamily="34" charset="0"/>
              </a:rPr>
              <a:t>:</a:t>
            </a:r>
            <a:br>
              <a:rPr lang="nl-NL" altLang="nl-NL" sz="2800" b="1">
                <a:latin typeface="Arial" panose="020B0604020202020204" pitchFamily="34" charset="0"/>
              </a:rPr>
            </a:br>
            <a:endParaRPr lang="nl-NL" altLang="nl-NL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Zijn altijd </a:t>
            </a:r>
            <a:r>
              <a:rPr lang="nl-NL" altLang="nl-NL" sz="2800" b="1">
                <a:latin typeface="Arial" panose="020B0604020202020204" pitchFamily="34" charset="0"/>
              </a:rPr>
              <a:t>nootjes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, dwz kleine droge, harde, </a:t>
            </a:r>
            <a:b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niet openspringende, </a:t>
            </a:r>
            <a:r>
              <a:rPr lang="nl-NL" altLang="nl-NL" sz="2800" b="1">
                <a:latin typeface="Arial" panose="020B0604020202020204" pitchFamily="34" charset="0"/>
              </a:rPr>
              <a:t>éénzadige</a:t>
            </a:r>
            <a:r>
              <a:rPr lang="nl-NL" altLang="nl-NL" sz="2800">
                <a:latin typeface="Arial" panose="020B0604020202020204" pitchFamily="34" charset="0"/>
              </a:rPr>
              <a:t> </a:t>
            </a:r>
            <a:r>
              <a:rPr lang="nl-NL" altLang="nl-NL" sz="2800" b="1">
                <a:latin typeface="Arial" panose="020B0604020202020204" pitchFamily="34" charset="0"/>
              </a:rPr>
              <a:t>vruchten</a:t>
            </a:r>
          </a:p>
          <a:p>
            <a:pPr>
              <a:lnSpc>
                <a:spcPct val="9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Het zaad is niet met de enigszins houtachtige vruchtwand vergroeid</a:t>
            </a:r>
          </a:p>
          <a:p>
            <a:pPr>
              <a:lnSpc>
                <a:spcPct val="9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Dikwijls zit aan het zaad </a:t>
            </a:r>
            <a:r>
              <a:rPr lang="nl-NL" altLang="nl-NL" sz="2800" b="1">
                <a:latin typeface="Arial" panose="020B0604020202020204" pitchFamily="34" charset="0"/>
              </a:rPr>
              <a:t>vruchtpluis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voor de verspreiding via de wind</a:t>
            </a:r>
          </a:p>
          <a:p>
            <a:pPr>
              <a:lnSpc>
                <a:spcPct val="90000"/>
              </a:lnSpc>
            </a:pP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Vruchtjes worden vaak </a:t>
            </a:r>
            <a:r>
              <a:rPr lang="nl-NL" altLang="nl-NL" sz="2800" b="1">
                <a:latin typeface="Arial" panose="020B0604020202020204" pitchFamily="34" charset="0"/>
              </a:rPr>
              <a:t>zaad</a:t>
            </a:r>
            <a:r>
              <a:rPr lang="nl-NL" altLang="nl-NL" sz="2800" b="1">
                <a:solidFill>
                  <a:srgbClr val="FFFF00"/>
                </a:solidFill>
                <a:latin typeface="Arial" panose="020B0604020202020204" pitchFamily="34" charset="0"/>
              </a:rPr>
              <a:t> genoemd</a:t>
            </a:r>
            <a:endParaRPr lang="nl-NL" altLang="nl-NL" sz="2400" b="1">
              <a:latin typeface="Arial" panose="020B0604020202020204" pitchFamily="34" charset="0"/>
            </a:endParaRPr>
          </a:p>
        </p:txBody>
      </p:sp>
      <p:pic>
        <p:nvPicPr>
          <p:cNvPr id="69647" name="Picture 15" descr="678px-Klein_streepzaad_rijp_bloemhoofdj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325" y="836613"/>
            <a:ext cx="2762250" cy="244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9" name="Picture 17" descr="531px-Speerdistel_vruch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9" y="3429000"/>
            <a:ext cx="2847975" cy="321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7643814" y="908051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000000"/>
                </a:solidFill>
                <a:latin typeface="Arial Black" panose="020B0A04020102020204" pitchFamily="34" charset="0"/>
              </a:rPr>
              <a:t>KLEIN STREEPZAAD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8401050" y="602138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rgbClr val="000000"/>
                </a:solidFill>
                <a:latin typeface="Arial Black" panose="020B0A04020102020204" pitchFamily="34" charset="0"/>
              </a:rPr>
              <a:t>     “ZAADJES” SPEERDISTEL</a:t>
            </a:r>
          </a:p>
        </p:txBody>
      </p:sp>
      <p:pic>
        <p:nvPicPr>
          <p:cNvPr id="69654" name="Picture 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21164"/>
            <a:ext cx="15144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6167438" y="6021388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latin typeface="Arial Black" panose="020B0A04020102020204" pitchFamily="34" charset="0"/>
              </a:rPr>
              <a:t>PAARDEN</a:t>
            </a:r>
            <a:br>
              <a:rPr lang="nl-NL" altLang="nl-NL" b="1">
                <a:latin typeface="Arial Black" panose="020B0A04020102020204" pitchFamily="34" charset="0"/>
              </a:rPr>
            </a:br>
            <a:r>
              <a:rPr lang="nl-NL" altLang="nl-NL" b="1">
                <a:latin typeface="Arial Black" panose="020B0A04020102020204" pitchFamily="34" charset="0"/>
              </a:rPr>
              <a:t>BLOEM</a:t>
            </a:r>
          </a:p>
        </p:txBody>
      </p:sp>
    </p:spTree>
    <p:extLst>
      <p:ext uri="{BB962C8B-B14F-4D97-AF65-F5344CB8AC3E}">
        <p14:creationId xmlns:p14="http://schemas.microsoft.com/office/powerpoint/2010/main" val="37255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  <p:bldP spid="69651" grpId="0"/>
      <p:bldP spid="69652" grpId="0"/>
      <p:bldP spid="696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Ruwbladigen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vaak </a:t>
            </a:r>
            <a:r>
              <a:rPr lang="nl-NL" dirty="0"/>
              <a:t>ruw behaard</a:t>
            </a:r>
            <a:br>
              <a:rPr lang="nl-NL" dirty="0"/>
            </a:br>
            <a:r>
              <a:rPr lang="nl-NL" dirty="0"/>
              <a:t>- bladeren enkelvoudig verspreid</a:t>
            </a:r>
            <a:br>
              <a:rPr lang="nl-NL" dirty="0"/>
            </a:br>
            <a:r>
              <a:rPr lang="nl-NL" dirty="0"/>
              <a:t>- bloeiwijze is een </a:t>
            </a:r>
            <a:r>
              <a:rPr lang="nl-NL" dirty="0" smtClean="0"/>
              <a:t>schicht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smeerwortel, slangenkruid, vergeet-mij-nietje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20" y="616909"/>
            <a:ext cx="4368210" cy="58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Botanische 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de komende 24 plantenfamilies ga je een hoop nieuwe termen om je oren krijgen</a:t>
            </a:r>
          </a:p>
          <a:p>
            <a:endParaRPr lang="nl-NL" dirty="0"/>
          </a:p>
          <a:p>
            <a:r>
              <a:rPr lang="nl-NL" dirty="0" smtClean="0"/>
              <a:t>Schrijf tenminste 10 verschillende termen op waarvan je niet 100% zeker de betekenis weet…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89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Schermbloemenfamilie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typisch </a:t>
            </a:r>
            <a:r>
              <a:rPr lang="nl-NL" dirty="0"/>
              <a:t>schermbloemige wijze</a:t>
            </a:r>
            <a:br>
              <a:rPr lang="nl-NL" dirty="0"/>
            </a:br>
            <a:r>
              <a:rPr lang="nl-NL" dirty="0"/>
              <a:t>- witte of gele bloemen</a:t>
            </a:r>
            <a:br>
              <a:rPr lang="nl-NL" dirty="0"/>
            </a:br>
            <a:r>
              <a:rPr lang="nl-NL" dirty="0"/>
              <a:t>- karakteristieke </a:t>
            </a:r>
            <a:r>
              <a:rPr lang="nl-NL" dirty="0" smtClean="0"/>
              <a:t>vruchten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peen, engelwortel, venkel, selder, dille, peterselie, berenklauw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16" y="975759"/>
            <a:ext cx="7200679" cy="51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Vlinderbloemenfamilie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karakteristieke </a:t>
            </a:r>
            <a:r>
              <a:rPr lang="nl-NL" dirty="0"/>
              <a:t>bloemvorm</a:t>
            </a:r>
            <a:br>
              <a:rPr lang="nl-NL" dirty="0"/>
            </a:br>
            <a:r>
              <a:rPr lang="nl-NL" dirty="0"/>
              <a:t>- soms in hoofdjes</a:t>
            </a:r>
            <a:br>
              <a:rPr lang="nl-NL" dirty="0"/>
            </a:br>
            <a:r>
              <a:rPr lang="nl-NL" dirty="0"/>
              <a:t>- vlinderbloem met brede rechtopstaande vlag, 2 zwaarden en een </a:t>
            </a:r>
            <a:r>
              <a:rPr lang="nl-NL" dirty="0" smtClean="0"/>
              <a:t>kiel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boon, erwt, rode klaver, kleine klaver, gouden regen, </a:t>
            </a:r>
            <a:r>
              <a:rPr lang="nl-NL" dirty="0" err="1"/>
              <a:t>robinia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65" y="503606"/>
            <a:ext cx="4430011" cy="60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53555" y="2052918"/>
            <a:ext cx="2096298" cy="4195481"/>
          </a:xfrm>
        </p:spPr>
        <p:txBody>
          <a:bodyPr/>
          <a:lstStyle/>
          <a:p>
            <a:r>
              <a:rPr lang="nl-NL" dirty="0"/>
              <a:t>1 = vlag; 2 = zwaarden; 3 = kiel</a:t>
            </a:r>
            <a:endParaRPr lang="nl-NL" dirty="0"/>
          </a:p>
        </p:txBody>
      </p:sp>
      <p:pic>
        <p:nvPicPr>
          <p:cNvPr id="13314" name="Picture 2" descr="1 = vlag; 2 = zwaarden; 3 = k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8" y="879895"/>
            <a:ext cx="58959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1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</a:t>
            </a:r>
            <a:endParaRPr lang="nl-NL" dirty="0"/>
          </a:p>
        </p:txBody>
      </p:sp>
      <p:pic>
        <p:nvPicPr>
          <p:cNvPr id="1026" name="Picture 2" descr="http://members.home.nl/tvdmeij/files/salvi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23" y="354807"/>
            <a:ext cx="6287900" cy="62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63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 descr="http://www.bomenzoeker.nl/share/plantgroot/5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73" y="452718"/>
            <a:ext cx="8350070" cy="62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2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kijkenindenatuur.nl/bloemen/brunelgewone-100627-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54" y="159441"/>
            <a:ext cx="4381920" cy="65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8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://huis-en-tuin.infonu.nl/artikel-fotos/fijnesteyn/241018112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09" y="250163"/>
            <a:ext cx="6245525" cy="62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4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upload.wikimedia.org/wikipedia/commons/thumb/b/b2/Brassica_napus_002.JPG/449px-Brassica_napus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9" y="224287"/>
            <a:ext cx="4972515" cy="66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3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http://www.natuurpuntlimburg.be/media/images/dophei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7" y="76206"/>
            <a:ext cx="9678538" cy="64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6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http://upload.wikimedia.org/wikipedia/commons/thumb/f/f3/Lupinen_mit_Hummeln.jpg/800px-Lupinen_mit_Humme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58792"/>
            <a:ext cx="8489262" cy="636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7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Starten met 8 belangrijke families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Lipbloemige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Kruisbloemige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Nachschades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Heide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Composieten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Ruwbladige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Schermbloemige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Vlinderbloemige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57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http://kijkenindenatuur.nl/bloemen/korenbloem-100524-1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48" y="101836"/>
            <a:ext cx="5837668" cy="67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6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ourfood.nl/img/full/grofru_img/tomaat/tomaat_blo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1" y="416458"/>
            <a:ext cx="7401165" cy="63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14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i83.photobucket.com/albums/j319/margreetnatuurfotos/mei050506_5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9" y="271135"/>
            <a:ext cx="9419746" cy="63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17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http://www.anderbenik.nl/wordpress/wp-content/uploads/5-augustus-gewone-berenklauw-Heracleum-sphondy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7" y="1"/>
            <a:ext cx="8241708" cy="66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deel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721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Ooievaarsbekfamilie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behaard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blad diep hartvormig ingesneden</a:t>
            </a:r>
            <a:br>
              <a:rPr lang="nl-NL" dirty="0"/>
            </a:br>
            <a:r>
              <a:rPr lang="nl-NL" dirty="0"/>
              <a:t>- vrucht eindigend in een lange spitse </a:t>
            </a:r>
            <a:r>
              <a:rPr lang="nl-NL" dirty="0" smtClean="0"/>
              <a:t>snavel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</a:t>
            </a:r>
            <a:r>
              <a:rPr lang="nl-NL" dirty="0" err="1"/>
              <a:t>robertskruid</a:t>
            </a:r>
            <a:r>
              <a:rPr lang="nl-NL" dirty="0"/>
              <a:t>, ooievaarsbek, reigersbek, geranium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16" y="680705"/>
            <a:ext cx="6821475" cy="51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Duizendknoopfamilie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vaak </a:t>
            </a:r>
            <a:r>
              <a:rPr lang="nl-NL" dirty="0"/>
              <a:t>op verstoorde plaatsen </a:t>
            </a:r>
            <a:br>
              <a:rPr lang="nl-NL" dirty="0"/>
            </a:br>
            <a:r>
              <a:rPr lang="nl-NL" dirty="0"/>
              <a:t>- bladeren verspreid</a:t>
            </a:r>
            <a:br>
              <a:rPr lang="nl-NL" dirty="0"/>
            </a:br>
            <a:r>
              <a:rPr lang="nl-NL" dirty="0"/>
              <a:t>- vliezig tuitje aan de voet van het blad dat een buis rond de stengel </a:t>
            </a:r>
            <a:r>
              <a:rPr lang="nl-NL" dirty="0" smtClean="0"/>
              <a:t>vormt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varkensgras, zuring, rabarber, perzikkruid, boekweit, Japanse duizendknoop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86" y="570170"/>
            <a:ext cx="5235205" cy="52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Windefamilie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meestal </a:t>
            </a:r>
            <a:r>
              <a:rPr lang="nl-NL" dirty="0"/>
              <a:t>klimplanten</a:t>
            </a:r>
            <a:br>
              <a:rPr lang="nl-NL" dirty="0"/>
            </a:br>
            <a:r>
              <a:rPr lang="nl-NL" dirty="0"/>
              <a:t>- bladeren verspreid</a:t>
            </a:r>
            <a:br>
              <a:rPr lang="nl-NL" dirty="0"/>
            </a:br>
            <a:r>
              <a:rPr lang="nl-NL" dirty="0"/>
              <a:t>- open trechtervormige bloemen (wit of roos)</a:t>
            </a:r>
            <a:br>
              <a:rPr lang="nl-NL" dirty="0"/>
            </a:br>
            <a:r>
              <a:rPr lang="nl-NL" dirty="0"/>
              <a:t>- tegen de klok </a:t>
            </a:r>
            <a:r>
              <a:rPr lang="nl-NL" dirty="0" smtClean="0"/>
              <a:t>inwindend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haagwinde, akkerwinde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04" y="1006105"/>
            <a:ext cx="6654209" cy="49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Wolfsmelkfamilie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stengel </a:t>
            </a:r>
            <a:r>
              <a:rPr lang="nl-NL" dirty="0"/>
              <a:t>met melksap</a:t>
            </a:r>
            <a:br>
              <a:rPr lang="nl-NL" dirty="0"/>
            </a:br>
            <a:r>
              <a:rPr lang="nl-NL" dirty="0"/>
              <a:t>- geel/groen</a:t>
            </a:r>
            <a:br>
              <a:rPr lang="nl-NL" dirty="0"/>
            </a:br>
            <a:r>
              <a:rPr lang="nl-NL" dirty="0"/>
              <a:t>- naakte bloemen in schermbloemachtige </a:t>
            </a:r>
            <a:r>
              <a:rPr lang="nl-NL" dirty="0" smtClean="0"/>
              <a:t>bloeiwijze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wolfsmelk, bingelkruid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54" y="505046"/>
            <a:ext cx="7563293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Helmkruidfamilie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verzameling </a:t>
            </a:r>
            <a:r>
              <a:rPr lang="nl-NL" dirty="0"/>
              <a:t>van veel soorten met o.a. 2-lippige bloemen met spoort, soms </a:t>
            </a:r>
            <a:r>
              <a:rPr lang="nl-NL" dirty="0" err="1"/>
              <a:t>halfparasieten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verspreide </a:t>
            </a:r>
            <a:r>
              <a:rPr lang="nl-NL" dirty="0" smtClean="0"/>
              <a:t>bladstand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</a:t>
            </a:r>
            <a:r>
              <a:rPr lang="nl-NL" dirty="0" err="1"/>
              <a:t>leeuwebek</a:t>
            </a:r>
            <a:r>
              <a:rPr lang="nl-NL" dirty="0"/>
              <a:t>, ereprijs, ratelaar, koningskaars, vlasbekje, ogentroost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37" y="508122"/>
            <a:ext cx="4301165" cy="57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Lipbloemenfamilie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vierkante </a:t>
            </a:r>
            <a:r>
              <a:rPr lang="nl-NL" dirty="0"/>
              <a:t>stengel</a:t>
            </a:r>
            <a:br>
              <a:rPr lang="nl-NL" dirty="0"/>
            </a:br>
            <a:r>
              <a:rPr lang="nl-NL" dirty="0"/>
              <a:t>- kruisgewijs </a:t>
            </a:r>
            <a:r>
              <a:rPr lang="nl-NL" dirty="0" err="1"/>
              <a:t>tegenoverst</a:t>
            </a:r>
            <a:r>
              <a:rPr lang="nl-NL" dirty="0"/>
              <a:t>. bladstand</a:t>
            </a:r>
            <a:br>
              <a:rPr lang="nl-NL" dirty="0"/>
            </a:br>
            <a:r>
              <a:rPr lang="nl-NL" dirty="0"/>
              <a:t>- tweezijdige lipbloem met 2 korte en 2 lange </a:t>
            </a:r>
            <a:r>
              <a:rPr lang="nl-NL" dirty="0" smtClean="0"/>
              <a:t>meeldraden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witte dovenetel, paarse dovenetel, salie, hondsdraf, marjolein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81" y="1319765"/>
            <a:ext cx="6033977" cy="45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Hertshooifamilie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bladeren </a:t>
            </a:r>
            <a:r>
              <a:rPr lang="nl-NL" dirty="0"/>
              <a:t>tegenoverstaand, gaaf, vaak met doorschijnende klierpuntjes</a:t>
            </a:r>
            <a:br>
              <a:rPr lang="nl-NL" dirty="0"/>
            </a:br>
            <a:r>
              <a:rPr lang="nl-NL" dirty="0"/>
              <a:t>- veel meeldraden</a:t>
            </a:r>
            <a:br>
              <a:rPr lang="nl-NL" dirty="0"/>
            </a:br>
            <a:r>
              <a:rPr lang="nl-NL" dirty="0"/>
              <a:t>- vaak in bundels</a:t>
            </a:r>
            <a:br>
              <a:rPr lang="nl-NL" dirty="0"/>
            </a:br>
            <a:r>
              <a:rPr lang="nl-NL" dirty="0"/>
              <a:t>- gele </a:t>
            </a:r>
            <a:r>
              <a:rPr lang="nl-NL" dirty="0" smtClean="0"/>
              <a:t>bloemen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</a:t>
            </a:r>
            <a:r>
              <a:rPr lang="nl-NL" dirty="0" err="1"/>
              <a:t>sintjanskruid</a:t>
            </a:r>
            <a:r>
              <a:rPr lang="nl-NL" dirty="0"/>
              <a:t>, </a:t>
            </a:r>
            <a:r>
              <a:rPr lang="nl-NL" dirty="0" err="1"/>
              <a:t>hersthooi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68" y="595423"/>
            <a:ext cx="7251404" cy="54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Klokjesfamilie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 </a:t>
            </a:r>
            <a:r>
              <a:rPr lang="nl-NL" dirty="0"/>
              <a:t>enkelvoudig verspreid</a:t>
            </a:r>
            <a:br>
              <a:rPr lang="nl-NL" dirty="0"/>
            </a:br>
            <a:r>
              <a:rPr lang="nl-NL" dirty="0"/>
              <a:t>- bloemen soms klok- of trechtervormig</a:t>
            </a:r>
            <a:br>
              <a:rPr lang="nl-NL" dirty="0"/>
            </a:br>
            <a:r>
              <a:rPr lang="nl-NL" dirty="0"/>
              <a:t>- paars, lila, roze </a:t>
            </a:r>
            <a:r>
              <a:rPr lang="nl-NL" dirty="0" smtClean="0"/>
              <a:t>bloem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grasklokje, bergklokje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3" y="542149"/>
            <a:ext cx="4506210" cy="60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Grassenfamilie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err="1" smtClean="0"/>
              <a:t>monocotiel</a:t>
            </a:r>
            <a:r>
              <a:rPr lang="nl-NL" dirty="0" smtClean="0"/>
              <a:t> </a:t>
            </a:r>
            <a:r>
              <a:rPr lang="nl-NL" dirty="0"/>
              <a:t>: </a:t>
            </a:r>
            <a:r>
              <a:rPr lang="nl-NL" dirty="0" err="1"/>
              <a:t>parallelnervig</a:t>
            </a:r>
            <a:r>
              <a:rPr lang="nl-NL" dirty="0"/>
              <a:t> blad</a:t>
            </a:r>
            <a:br>
              <a:rPr lang="nl-NL" dirty="0"/>
            </a:br>
            <a:r>
              <a:rPr lang="nl-NL" dirty="0"/>
              <a:t>- stengel rond vliezig of </a:t>
            </a:r>
            <a:r>
              <a:rPr lang="nl-NL" dirty="0" err="1"/>
              <a:t>harrig</a:t>
            </a:r>
            <a:r>
              <a:rPr lang="nl-NL" dirty="0"/>
              <a:t> 'tongetje'</a:t>
            </a:r>
            <a:br>
              <a:rPr lang="nl-NL" dirty="0"/>
            </a:br>
            <a:r>
              <a:rPr lang="nl-NL" dirty="0"/>
              <a:t>- bloeiwijze: aar</a:t>
            </a:r>
            <a:br>
              <a:rPr lang="nl-NL" dirty="0"/>
            </a:br>
            <a:r>
              <a:rPr lang="nl-NL" dirty="0" smtClean="0"/>
              <a:t>graanvrucht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straatgras, maïs, tarwe, gerst, rogge, haver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37" y="975240"/>
            <a:ext cx="6310950" cy="4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Rozenfamilie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bladeren </a:t>
            </a:r>
            <a:r>
              <a:rPr lang="nl-NL" dirty="0"/>
              <a:t>verspreid, meestal met steunbladeren</a:t>
            </a:r>
            <a:br>
              <a:rPr lang="nl-NL" dirty="0"/>
            </a:br>
            <a:r>
              <a:rPr lang="nl-NL" dirty="0"/>
              <a:t>- bloemen meestal 5-tallig </a:t>
            </a:r>
            <a:br>
              <a:rPr lang="nl-NL" dirty="0"/>
            </a:br>
            <a:r>
              <a:rPr lang="nl-NL" dirty="0"/>
              <a:t>- meerzijdig symmetrisch met brede komvormige bloembodem</a:t>
            </a:r>
            <a:br>
              <a:rPr lang="nl-NL" dirty="0"/>
            </a:br>
            <a:r>
              <a:rPr lang="nl-NL" dirty="0"/>
              <a:t>met op de rand </a:t>
            </a:r>
            <a:r>
              <a:rPr lang="nl-NL" dirty="0" err="1"/>
              <a:t>bloembekleedselen</a:t>
            </a:r>
            <a:r>
              <a:rPr lang="nl-NL" dirty="0"/>
              <a:t> en meeldraden gewoonlijk 2-4 x aantal kroonbladeren</a:t>
            </a:r>
            <a:br>
              <a:rPr lang="nl-NL" dirty="0"/>
            </a:br>
            <a:r>
              <a:rPr lang="nl-NL" dirty="0"/>
              <a:t>- vrucht : grote variatie</a:t>
            </a:r>
            <a:br>
              <a:rPr lang="nl-NL" dirty="0"/>
            </a:br>
            <a:r>
              <a:rPr lang="nl-NL" dirty="0"/>
              <a:t>bloembodem soms verdikt en gekleurd (rozebottels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appel, peer, pruim, kers, roos, braam, spirea, aardbei, vrouwenmantel, pimpernel, ganzerik, nagelkruid, mispel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65" y="896125"/>
            <a:ext cx="7136365" cy="53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Ranonkelfamilie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bladeren </a:t>
            </a:r>
            <a:r>
              <a:rPr lang="nl-NL" dirty="0"/>
              <a:t>meestal verspreid, vaak handvormig ingesneden of samengesteld</a:t>
            </a:r>
            <a:br>
              <a:rPr lang="nl-NL" dirty="0"/>
            </a:br>
            <a:r>
              <a:rPr lang="nl-NL" dirty="0"/>
              <a:t>- bloemen in grote verscheidenheid van vorm en kleur</a:t>
            </a:r>
            <a:br>
              <a:rPr lang="nl-NL" dirty="0"/>
            </a:br>
            <a:r>
              <a:rPr lang="nl-NL" dirty="0"/>
              <a:t>- meerdere vrijstaande vruchtbeginsels, dus meerdere stampers en een uit meerdere delen bestaande vrucht</a:t>
            </a:r>
            <a:br>
              <a:rPr lang="nl-NL" dirty="0"/>
            </a:br>
            <a:r>
              <a:rPr lang="nl-NL" dirty="0"/>
              <a:t>- aantal meeldraden meer dan </a:t>
            </a:r>
            <a:r>
              <a:rPr lang="nl-NL" dirty="0" smtClean="0"/>
              <a:t>12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boterbloem, speenkruid, </a:t>
            </a:r>
            <a:r>
              <a:rPr lang="nl-NL" dirty="0" err="1"/>
              <a:t>monikskap</a:t>
            </a:r>
            <a:r>
              <a:rPr lang="nl-NL" dirty="0"/>
              <a:t>, akelei, bosrank, dotterbloem, bosanemoon, clematis, ridderspoor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6" y="583248"/>
            <a:ext cx="7072703" cy="53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Kaasjeskruidfamilie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meestal </a:t>
            </a:r>
            <a:r>
              <a:rPr lang="nl-NL" dirty="0"/>
              <a:t>behaard</a:t>
            </a:r>
            <a:br>
              <a:rPr lang="nl-NL" dirty="0"/>
            </a:br>
            <a:r>
              <a:rPr lang="nl-NL" dirty="0"/>
              <a:t>- bladeren handvormig, </a:t>
            </a:r>
            <a:r>
              <a:rPr lang="nl-NL" dirty="0" err="1"/>
              <a:t>gelobt</a:t>
            </a:r>
            <a:r>
              <a:rPr lang="nl-NL" dirty="0"/>
              <a:t> tot gedeeld</a:t>
            </a:r>
            <a:br>
              <a:rPr lang="nl-NL" dirty="0"/>
            </a:br>
            <a:r>
              <a:rPr lang="nl-NL" dirty="0"/>
              <a:t>- 5-tallige bloem</a:t>
            </a:r>
            <a:br>
              <a:rPr lang="nl-NL" dirty="0"/>
            </a:br>
            <a:r>
              <a:rPr lang="nl-NL" dirty="0"/>
              <a:t>- meerzijdig symmetrisch roos-paars</a:t>
            </a:r>
            <a:br>
              <a:rPr lang="nl-NL" dirty="0"/>
            </a:br>
            <a:r>
              <a:rPr lang="nl-NL" dirty="0"/>
              <a:t>- kroonbladeren geaderd, uitgeschulpt;</a:t>
            </a:r>
            <a:br>
              <a:rPr lang="nl-NL" dirty="0"/>
            </a:br>
            <a:r>
              <a:rPr lang="nl-NL" dirty="0"/>
              <a:t>- 5-slippige kelk</a:t>
            </a:r>
            <a:br>
              <a:rPr lang="nl-NL" dirty="0"/>
            </a:br>
            <a:r>
              <a:rPr lang="nl-NL" dirty="0"/>
              <a:t>- 5 stijlen, veel meeldraden met onderling vergroeide helmdraden 'meeldradenzuil', elke meeldraad vertakt op uiteinde als boomvormig </a:t>
            </a:r>
            <a:r>
              <a:rPr lang="nl-NL" dirty="0" smtClean="0"/>
              <a:t>kwastje</a:t>
            </a:r>
          </a:p>
          <a:p>
            <a:pPr>
              <a:buFontTx/>
              <a:buChar char="-"/>
            </a:pPr>
            <a:r>
              <a:rPr lang="nl-NL" dirty="0" smtClean="0"/>
              <a:t>- </a:t>
            </a:r>
            <a:r>
              <a:rPr lang="nl-NL" dirty="0"/>
              <a:t>vb. kaasjeskruid, heemst, stokroos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31" y="852708"/>
            <a:ext cx="6902299" cy="51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Valeriaanfamilie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kruidachtig </a:t>
            </a:r>
            <a:r>
              <a:rPr lang="nl-NL" dirty="0"/>
              <a:t>met tegenoverstaande bladeren</a:t>
            </a:r>
            <a:br>
              <a:rPr lang="nl-NL" dirty="0"/>
            </a:br>
            <a:r>
              <a:rPr lang="nl-NL" dirty="0"/>
              <a:t>- bloemen ongeveer tweezijdig symmetrisch</a:t>
            </a:r>
            <a:br>
              <a:rPr lang="nl-NL" dirty="0"/>
            </a:br>
            <a:r>
              <a:rPr lang="nl-NL" dirty="0"/>
              <a:t>- bloemkroon met 5 kroonslippen</a:t>
            </a:r>
            <a:br>
              <a:rPr lang="nl-NL" dirty="0"/>
            </a:br>
            <a:r>
              <a:rPr lang="nl-NL" dirty="0"/>
              <a:t>- kelk nauwelijks aanwezig</a:t>
            </a:r>
            <a:br>
              <a:rPr lang="nl-NL" dirty="0"/>
            </a:br>
            <a:r>
              <a:rPr lang="nl-NL" dirty="0"/>
              <a:t>- sterk samengestelde bloeiwijze</a:t>
            </a:r>
            <a:br>
              <a:rPr lang="nl-NL" dirty="0"/>
            </a:br>
            <a:r>
              <a:rPr lang="nl-NL" dirty="0"/>
              <a:t>- 1 stijl met 3lobbige stempel</a:t>
            </a:r>
            <a:br>
              <a:rPr lang="nl-NL" dirty="0"/>
            </a:br>
            <a:r>
              <a:rPr lang="nl-NL" dirty="0"/>
              <a:t>- 3 meeldraden (behalve rode spoorbloem:1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rode spoorbloem, </a:t>
            </a:r>
            <a:r>
              <a:rPr lang="nl-NL" dirty="0" err="1"/>
              <a:t>veldsla,valeriaan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93" y="620676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Viooltjesfamilie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bladeren </a:t>
            </a:r>
            <a:r>
              <a:rPr lang="nl-NL" dirty="0"/>
              <a:t>enkelvoudig verspreid gesteeld met </a:t>
            </a:r>
            <a:r>
              <a:rPr lang="nl-NL" dirty="0" err="1"/>
              <a:t>steunbl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- bloemen tweezijdig symmetrisch met 5 kroonbladen (onderste met spoor) en 5 kelkbladeren met aan de voet aanhangsel en 5 meeldraden met </a:t>
            </a:r>
            <a:br>
              <a:rPr lang="nl-NL" dirty="0"/>
            </a:br>
            <a:r>
              <a:rPr lang="nl-NL" dirty="0"/>
              <a:t>vliezig aanhangsel boven helmknop</a:t>
            </a:r>
            <a:br>
              <a:rPr lang="nl-NL" dirty="0"/>
            </a:br>
            <a:r>
              <a:rPr lang="nl-NL" dirty="0"/>
              <a:t>- doosvrucht </a:t>
            </a:r>
            <a:r>
              <a:rPr lang="nl-NL" dirty="0" err="1" smtClean="0"/>
              <a:t>driekleppig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bos-, akker-, moeras- </a:t>
            </a:r>
            <a:r>
              <a:rPr lang="nl-NL" dirty="0" err="1"/>
              <a:t>zink-viooltje</a:t>
            </a:r>
            <a:r>
              <a:rPr lang="nl-NL" dirty="0"/>
              <a:t>...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1" y="952322"/>
            <a:ext cx="4813477" cy="4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Anjerfamilie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bladeren </a:t>
            </a:r>
            <a:r>
              <a:rPr lang="nl-NL" dirty="0"/>
              <a:t>enkelvoudig, gaafrandig, meestal ongesteeld</a:t>
            </a:r>
            <a:br>
              <a:rPr lang="nl-NL" dirty="0"/>
            </a:br>
            <a:r>
              <a:rPr lang="nl-NL" dirty="0"/>
              <a:t>bijna altijd tegenoverstaand op verdikte stengelknopen</a:t>
            </a:r>
            <a:br>
              <a:rPr lang="nl-NL" dirty="0"/>
            </a:br>
            <a:r>
              <a:rPr lang="nl-NL" dirty="0"/>
              <a:t>- bloem meerzijdig symmetrisch, meestal 5-tallig, bloem nooit blauw of geel</a:t>
            </a:r>
            <a:br>
              <a:rPr lang="nl-NL" dirty="0"/>
            </a:br>
            <a:r>
              <a:rPr lang="nl-NL" dirty="0"/>
              <a:t>- meeldraden meestal 10</a:t>
            </a:r>
            <a:br>
              <a:rPr lang="nl-NL" dirty="0"/>
            </a:br>
            <a:r>
              <a:rPr lang="nl-NL" dirty="0"/>
              <a:t>- bloeiwijze bijscherm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err="1"/>
              <a:t>éénhokkige</a:t>
            </a:r>
            <a:r>
              <a:rPr lang="nl-NL" dirty="0"/>
              <a:t> doosvrucht met centrale </a:t>
            </a:r>
            <a:r>
              <a:rPr lang="nl-NL" dirty="0" smtClean="0"/>
              <a:t>zaaddrager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muur, anjer, </a:t>
            </a:r>
            <a:r>
              <a:rPr lang="nl-NL" dirty="0" err="1"/>
              <a:t>dagkoekoeksbloem</a:t>
            </a:r>
            <a:r>
              <a:rPr lang="nl-NL" dirty="0"/>
              <a:t>, hoornbloem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95" y="590324"/>
            <a:ext cx="8811916" cy="55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Orchideënfamilie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typisch </a:t>
            </a:r>
            <a:r>
              <a:rPr lang="nl-NL" dirty="0"/>
              <a:t>2-zijdig symmetrische bloem</a:t>
            </a:r>
            <a:br>
              <a:rPr lang="nl-NL" dirty="0"/>
            </a:br>
            <a:r>
              <a:rPr lang="nl-NL" dirty="0"/>
              <a:t>- onvertakte stengel met verspreide, enkelvoudige, gave </a:t>
            </a:r>
            <a:r>
              <a:rPr lang="nl-NL" dirty="0" err="1"/>
              <a:t>parallelnervige</a:t>
            </a:r>
            <a:r>
              <a:rPr lang="nl-NL" dirty="0"/>
              <a:t> stengelomvattende bladeren</a:t>
            </a:r>
            <a:br>
              <a:rPr lang="nl-NL" dirty="0"/>
            </a:br>
            <a:r>
              <a:rPr lang="nl-NL" dirty="0"/>
              <a:t>- meeldraden met stijl en stempel vergroeid tot 'stempelzuil' en stuifmeel in 2 </a:t>
            </a:r>
            <a:r>
              <a:rPr lang="nl-NL" dirty="0" smtClean="0"/>
              <a:t>stuifmeelklompjes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mannetjesorchis, brede wespenorchis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3" y="755258"/>
            <a:ext cx="7706981" cy="51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s://vrijeschoolpedagogie.files.wordpress.com/2012/11/grohmann-139-rosmarijnblo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311215"/>
            <a:ext cx="3117752" cy="38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vrijeschoolpedagogie.files.wordpress.com/2015/05/plantendelen-56.jpg?w=500&amp;h=59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49" y="1152983"/>
            <a:ext cx="353774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95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Leliefamilie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err="1" smtClean="0"/>
              <a:t>parallelnervig</a:t>
            </a:r>
            <a:r>
              <a:rPr lang="nl-NL" dirty="0" smtClean="0"/>
              <a:t> </a:t>
            </a:r>
            <a:r>
              <a:rPr lang="nl-NL" dirty="0"/>
              <a:t>blad met bol, knol of wortelstok</a:t>
            </a:r>
            <a:br>
              <a:rPr lang="nl-NL" dirty="0"/>
            </a:br>
            <a:r>
              <a:rPr lang="nl-NL" dirty="0"/>
              <a:t>- bloemdek meerzijdig symmetrisch, zesdelig</a:t>
            </a:r>
            <a:br>
              <a:rPr lang="nl-NL" dirty="0"/>
            </a:br>
            <a:r>
              <a:rPr lang="nl-NL" dirty="0"/>
              <a:t>bloemdekbladeren vrij of deels buisvormig vergroeid</a:t>
            </a:r>
            <a:br>
              <a:rPr lang="nl-NL" dirty="0"/>
            </a:br>
            <a:r>
              <a:rPr lang="nl-NL" dirty="0"/>
              <a:t>- stijlen 1-3(4)</a:t>
            </a:r>
            <a:br>
              <a:rPr lang="nl-NL" dirty="0"/>
            </a:br>
            <a:r>
              <a:rPr lang="nl-NL" dirty="0"/>
              <a:t>- meeldraden 6 (dalkruid:4, eenbes:8)</a:t>
            </a:r>
            <a:br>
              <a:rPr lang="nl-NL" dirty="0"/>
            </a:br>
            <a:r>
              <a:rPr lang="nl-NL" dirty="0"/>
              <a:t>- doosvrucht of </a:t>
            </a:r>
            <a:r>
              <a:rPr lang="nl-NL" dirty="0" smtClean="0"/>
              <a:t>bes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ui, </a:t>
            </a:r>
            <a:r>
              <a:rPr lang="nl-NL" dirty="0" err="1"/>
              <a:t>daslook</a:t>
            </a:r>
            <a:r>
              <a:rPr lang="nl-NL" dirty="0"/>
              <a:t>, prei, bieslook, lelie, tulp, hyacint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7" y="729512"/>
            <a:ext cx="7932774" cy="52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van deze botanische termen de correcte biologische definitie of betekenis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49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78" y="452718"/>
            <a:ext cx="7695391" cy="6016765"/>
          </a:xfrm>
        </p:spPr>
      </p:pic>
    </p:spTree>
    <p:extLst>
      <p:ext uri="{BB962C8B-B14F-4D97-AF65-F5344CB8AC3E}">
        <p14:creationId xmlns:p14="http://schemas.microsoft.com/office/powerpoint/2010/main" val="30802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070" y="500565"/>
            <a:ext cx="9404723" cy="1400530"/>
          </a:xfrm>
        </p:spPr>
        <p:txBody>
          <a:bodyPr/>
          <a:lstStyle/>
          <a:p>
            <a:r>
              <a:rPr lang="nl-NL" dirty="0" smtClean="0"/>
              <a:t>Kruisbloemenfamilie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rolronde </a:t>
            </a:r>
            <a:r>
              <a:rPr lang="nl-NL" dirty="0"/>
              <a:t>stengel</a:t>
            </a:r>
            <a:br>
              <a:rPr lang="nl-NL" dirty="0"/>
            </a:br>
            <a:r>
              <a:rPr lang="nl-NL" dirty="0"/>
              <a:t>- verspreide bladstand</a:t>
            </a:r>
            <a:br>
              <a:rPr lang="nl-NL" dirty="0"/>
            </a:br>
            <a:r>
              <a:rPr lang="nl-NL" dirty="0"/>
              <a:t>- 2 korte en 4 lange </a:t>
            </a:r>
            <a:r>
              <a:rPr lang="nl-NL" dirty="0" smtClean="0"/>
              <a:t>meeldraden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judaspenning, broccoli, rode kool, bloemkool, radijs,</a:t>
            </a:r>
            <a:br>
              <a:rPr lang="nl-NL" dirty="0"/>
            </a:br>
            <a:r>
              <a:rPr lang="nl-NL" dirty="0"/>
              <a:t>mosterd, koolzaad, herderstasje, </a:t>
            </a:r>
            <a:r>
              <a:rPr lang="nl-NL" dirty="0" err="1"/>
              <a:t>ramenas</a:t>
            </a:r>
            <a:r>
              <a:rPr lang="nl-NL" dirty="0"/>
              <a:t>, spruitjes, tuinkers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02" y="914399"/>
            <a:ext cx="7155376" cy="5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Nachtschade 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blad </a:t>
            </a:r>
            <a:r>
              <a:rPr lang="nl-NL" dirty="0"/>
              <a:t>gesteeld en verspreid</a:t>
            </a:r>
            <a:br>
              <a:rPr lang="nl-NL" dirty="0"/>
            </a:br>
            <a:r>
              <a:rPr lang="nl-NL" dirty="0"/>
              <a:t>- 5 aan de voet vergroeide kroonbladeren</a:t>
            </a:r>
            <a:br>
              <a:rPr lang="nl-NL" dirty="0"/>
            </a:br>
            <a:r>
              <a:rPr lang="nl-NL" dirty="0"/>
              <a:t>- vaak </a:t>
            </a:r>
            <a:r>
              <a:rPr lang="nl-NL" dirty="0" smtClean="0"/>
              <a:t>giftig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zwarte nachtschade, wolfskers, tabak, tomaat, petunia, aardappel, doornappel, bitterzoet, lampionplant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5" y="68845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Heidefamilie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rode/paarse </a:t>
            </a:r>
            <a:r>
              <a:rPr lang="nl-NL" dirty="0"/>
              <a:t>bloemen</a:t>
            </a:r>
            <a:br>
              <a:rPr lang="nl-NL" dirty="0"/>
            </a:br>
            <a:r>
              <a:rPr lang="nl-NL" dirty="0"/>
              <a:t>- dwergstruiken met enkelvoudige bladeren</a:t>
            </a:r>
            <a:br>
              <a:rPr lang="nl-NL" dirty="0"/>
            </a:br>
            <a:r>
              <a:rPr lang="nl-NL" dirty="0"/>
              <a:t>- bloem klokvormig </a:t>
            </a:r>
            <a:r>
              <a:rPr lang="nl-NL" dirty="0" smtClean="0"/>
              <a:t>vergroeid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rododendron, bosbes, veenbes, dopheide, struikheide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35" y="1080039"/>
            <a:ext cx="6406776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Composietenfamilie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bloeiwijze </a:t>
            </a:r>
            <a:r>
              <a:rPr lang="nl-NL" dirty="0"/>
              <a:t>in een hoofdje</a:t>
            </a:r>
            <a:br>
              <a:rPr lang="nl-NL" dirty="0"/>
            </a:br>
            <a:r>
              <a:rPr lang="nl-NL" dirty="0"/>
              <a:t>- samengestelde bloem met buis- en/of </a:t>
            </a:r>
            <a:r>
              <a:rPr lang="nl-NL" dirty="0" smtClean="0"/>
              <a:t>lintbloemen</a:t>
            </a:r>
          </a:p>
          <a:p>
            <a:pPr>
              <a:buFontTx/>
              <a:buChar char="-"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- vb. sla, witloof, distel, andijvie, </a:t>
            </a:r>
            <a:r>
              <a:rPr lang="nl-NL" dirty="0" err="1"/>
              <a:t>biggekruid</a:t>
            </a:r>
            <a:r>
              <a:rPr lang="nl-NL" dirty="0"/>
              <a:t>, aster, schorseneer, boerenwormkruid, wilde </a:t>
            </a:r>
            <a:r>
              <a:rPr lang="nl-NL" dirty="0" err="1"/>
              <a:t>bertram</a:t>
            </a:r>
            <a:r>
              <a:rPr lang="nl-NL" dirty="0"/>
              <a:t>, kamille, zonnebloem, paardenbloem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98" y="0"/>
            <a:ext cx="3440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392</Words>
  <Application>Microsoft Office PowerPoint</Application>
  <PresentationFormat>Breedbeeld</PresentationFormat>
  <Paragraphs>166</Paragraphs>
  <Slides>52</Slides>
  <Notes>6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Century Gothic</vt:lpstr>
      <vt:lpstr>Wingdings</vt:lpstr>
      <vt:lpstr>Wingdings 3</vt:lpstr>
      <vt:lpstr>Ion</vt:lpstr>
      <vt:lpstr>Plantenfamilies</vt:lpstr>
      <vt:lpstr>Botanische termen</vt:lpstr>
      <vt:lpstr>Starten met 8 belangrijke families</vt:lpstr>
      <vt:lpstr>Lipbloemenfamilie</vt:lpstr>
      <vt:lpstr>PowerPoint-presentatie</vt:lpstr>
      <vt:lpstr>Kruisbloemenfamilie</vt:lpstr>
      <vt:lpstr>Nachtschade familie</vt:lpstr>
      <vt:lpstr>Heidefamilie</vt:lpstr>
      <vt:lpstr>Composietenfamilie</vt:lpstr>
      <vt:lpstr>COMPOSIETEN</vt:lpstr>
      <vt:lpstr>COMPOSIETEN</vt:lpstr>
      <vt:lpstr>COMPOSIETEN</vt:lpstr>
      <vt:lpstr>Lintbloem</vt:lpstr>
      <vt:lpstr>COMPOSIETEN</vt:lpstr>
      <vt:lpstr>COMPOSIETEN</vt:lpstr>
      <vt:lpstr>COMPOSIETEN</vt:lpstr>
      <vt:lpstr>COMPOSIETEN</vt:lpstr>
      <vt:lpstr>COMPOSIETEN</vt:lpstr>
      <vt:lpstr>Ruwbladigen</vt:lpstr>
      <vt:lpstr>Schermbloemenfamilie</vt:lpstr>
      <vt:lpstr>Vlinderbloemenfamilie</vt:lpstr>
      <vt:lpstr>PowerPoint-presentatie</vt:lpstr>
      <vt:lpstr>Oefening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 deel 1</vt:lpstr>
      <vt:lpstr>Ooievaarsbekfamilie</vt:lpstr>
      <vt:lpstr>Duizendknoopfamilie</vt:lpstr>
      <vt:lpstr>Windefamilie</vt:lpstr>
      <vt:lpstr>Wolfsmelkfamilie</vt:lpstr>
      <vt:lpstr>Helmkruidfamilie</vt:lpstr>
      <vt:lpstr>Hertshooifamilie</vt:lpstr>
      <vt:lpstr>Klokjesfamilie</vt:lpstr>
      <vt:lpstr>Grassenfamilie</vt:lpstr>
      <vt:lpstr>Rozenfamilie</vt:lpstr>
      <vt:lpstr>Ranonkelfamilie</vt:lpstr>
      <vt:lpstr>Kaasjeskruidfamilie</vt:lpstr>
      <vt:lpstr>Valeriaanfamilie</vt:lpstr>
      <vt:lpstr>Viooltjesfamilie</vt:lpstr>
      <vt:lpstr>Anjerfamilie</vt:lpstr>
      <vt:lpstr>Orchideënfamilie </vt:lpstr>
      <vt:lpstr>Leliefamilie</vt:lpstr>
      <vt:lpstr>Huiswerk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Plantenfamilies</dc:title>
  <dc:creator>Daan Franssen</dc:creator>
  <cp:lastModifiedBy>Toine van de Sande</cp:lastModifiedBy>
  <cp:revision>17</cp:revision>
  <dcterms:created xsi:type="dcterms:W3CDTF">2015-03-01T19:24:32Z</dcterms:created>
  <dcterms:modified xsi:type="dcterms:W3CDTF">2015-10-09T06:53:52Z</dcterms:modified>
</cp:coreProperties>
</file>